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7" r:id="rId3"/>
    <p:sldId id="286" r:id="rId4"/>
    <p:sldId id="259" r:id="rId5"/>
    <p:sldId id="279" r:id="rId6"/>
    <p:sldId id="285" r:id="rId7"/>
    <p:sldId id="288" r:id="rId8"/>
    <p:sldId id="260" r:id="rId9"/>
    <p:sldId id="289" r:id="rId10"/>
    <p:sldId id="278" r:id="rId11"/>
    <p:sldId id="263" r:id="rId12"/>
    <p:sldId id="262" r:id="rId13"/>
    <p:sldId id="264" r:id="rId14"/>
    <p:sldId id="290" r:id="rId15"/>
    <p:sldId id="277" r:id="rId16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entury Gothic" panose="020B0502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png>
</file>

<file path=ppt/media/image10.jpeg>
</file>

<file path=ppt/media/image11.jpeg>
</file>

<file path=ppt/media/image12.jpg>
</file>

<file path=ppt/media/image13.jpg>
</file>

<file path=ppt/media/image14.jpg>
</file>

<file path=ppt/media/image15.jpeg>
</file>

<file path=ppt/media/image16.jpg>
</file>

<file path=ppt/media/image17.jpeg>
</file>

<file path=ppt/media/image18.jpeg>
</file>

<file path=ppt/media/image19.jpg>
</file>

<file path=ppt/media/image2.png>
</file>

<file path=ppt/media/image20.jpg>
</file>

<file path=ppt/media/image21.jpg>
</file>

<file path=ppt/media/image22.jpeg>
</file>

<file path=ppt/media/image23.jpeg>
</file>

<file path=ppt/media/image24.jpeg>
</file>

<file path=ppt/media/image3.jp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C0-HD-BTM.png">
            <a:extLst>
              <a:ext uri="{FF2B5EF4-FFF2-40B4-BE49-F238E27FC236}">
                <a16:creationId xmlns:a16="http://schemas.microsoft.com/office/drawing/2014/main" id="{0D88772B-D198-4318-8434-69E7C3B87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74AF667-2CC6-47D2-9F4E-BBB13E6E83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08925" y="4314825"/>
            <a:ext cx="2911475" cy="374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BD1E45-C3D1-495B-B4B4-3289800C7528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6471A15-6185-4D9A-8133-31C883DB2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1600" y="4324350"/>
            <a:ext cx="6400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0E1B75D-BC5E-4722-B0AA-79DC680A2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1430338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6A5259-30D6-4C46-860B-F169E125CD27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5739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816BF44-E870-4197-A658-23EC5EC74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39D36C-DC1E-4C5A-AB31-F15D8D105BEC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79532C7-2FDB-4B1E-B89D-0226BC18A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59DB880-0ADA-4AB7-B403-E844ADF85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113B74-64C4-452C-86BB-D36C1913A4E6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9921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0-HD-BTM.png">
            <a:extLst>
              <a:ext uri="{FF2B5EF4-FFF2-40B4-BE49-F238E27FC236}">
                <a16:creationId xmlns:a16="http://schemas.microsoft.com/office/drawing/2014/main" id="{DFD7546E-24FE-4370-A358-17409B816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A5C72177-3767-40B5-8CBC-93E51A1D7E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13675" y="381000"/>
            <a:ext cx="2911475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5F18F9D9-9E27-49C7-B867-0A909E3685BF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A2520B06-AB96-4537-B6EC-A9CB57FA2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379413"/>
            <a:ext cx="69913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DC90AA5A-B35A-4BE4-BDF7-7D0324461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675" y="381000"/>
            <a:ext cx="644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BF4A3A-9A17-4475-A6E6-DEAFCD1CA212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1762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0-HD-BTM.png">
            <a:extLst>
              <a:ext uri="{FF2B5EF4-FFF2-40B4-BE49-F238E27FC236}">
                <a16:creationId xmlns:a16="http://schemas.microsoft.com/office/drawing/2014/main" id="{578B802D-843B-4DD6-9595-F39E8C516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FA8BE8-F0E7-4C4D-939A-2166A230000E}"/>
              </a:ext>
            </a:extLst>
          </p:cNvPr>
          <p:cNvSpPr txBox="1"/>
          <p:nvPr/>
        </p:nvSpPr>
        <p:spPr>
          <a:xfrm>
            <a:off x="476250" y="933450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3DC753-F4A3-42C1-8977-AC332DCC49E6}"/>
              </a:ext>
            </a:extLst>
          </p:cNvPr>
          <p:cNvSpPr txBox="1"/>
          <p:nvPr/>
        </p:nvSpPr>
        <p:spPr>
          <a:xfrm>
            <a:off x="10983913" y="2701925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5FCCE7CC-8AC1-41AB-9C3E-8DAD14BF40A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813675" y="381000"/>
            <a:ext cx="2911475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2C02B40E-B052-4A19-BF9C-8D82C8822758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2D95C4BA-2702-40EF-8115-DF506499FAD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685800" y="379413"/>
            <a:ext cx="69913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F9611893-0D75-443F-9D4B-F9E1D24EFBF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861675" y="381000"/>
            <a:ext cx="644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ED1100-BCAE-4CDB-9725-510D685FD0B6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33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" descr="C0-HD-BTM.png">
            <a:extLst>
              <a:ext uri="{FF2B5EF4-FFF2-40B4-BE49-F238E27FC236}">
                <a16:creationId xmlns:a16="http://schemas.microsoft.com/office/drawing/2014/main" id="{B2BC3F72-E0F7-49B2-A618-A770E3DD5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603F52E8-52D5-4C8B-AAD2-C807D8E0E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13675" y="379413"/>
            <a:ext cx="2911475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36BE6BD5-0572-42E9-BD37-9DC2FA9ADF4A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5C09E32D-1EA5-44F1-8D93-521455852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379413"/>
            <a:ext cx="69913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06993108-7DBD-4D25-9EBC-4573796DF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675" y="381000"/>
            <a:ext cx="644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4468F4-4F40-4441-A1EC-C2CA4EBF26B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4644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F1859FB-A421-46B6-9A97-E26A81C74C45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44ABBE-5839-4984-A498-C9BBB2A449F5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BE93FE8-C52B-4B85-8F2C-5995FE2A26A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BF345C8-7196-4690-A49B-04FD95C548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1BBFE7-4D43-47C6-A5C6-DCEB5C03F4D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58323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C506D2AE-A42B-46B5-B3DB-10712BC4573C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56EF86-E58F-45D8-9379-4196CBB608E2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A6ECC4E-E4F5-45F4-A181-C1201D46A827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ABA562FA-1A74-4020-A160-954ACE60C856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3E3470-D009-40E2-97FA-947665D793A5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365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7EEB8-F61D-4039-AA69-73970BFC6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DE9271-9A7C-4358-8D9D-10FB5705BAA6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142F2-0198-4C9E-A9DF-22668678D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4F610-0193-4AF2-A052-221F5303F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157BD0-FD31-4726-B5C8-4F7B0C140DC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2172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C0-HD-BTM.png">
            <a:extLst>
              <a:ext uri="{FF2B5EF4-FFF2-40B4-BE49-F238E27FC236}">
                <a16:creationId xmlns:a16="http://schemas.microsoft.com/office/drawing/2014/main" id="{26A8FC72-76C4-459E-9FDB-624A5E9E2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B30CE4-C9BA-44F6-B1FB-3CB2D41BB8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13675" y="379413"/>
            <a:ext cx="2911475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5BA39C9E-218D-4349-B16B-E813706ECCE5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56981BD-A7CE-4CC8-A85E-C31FCE538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35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CDE10BB-BE61-40CB-A024-DCBFED642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675" y="381000"/>
            <a:ext cx="644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01A023-1C68-4D18-8012-DA632F08C6D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8136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C21AC5-0B8E-42A6-BC64-56929B4A4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B72018-FC9D-4AC5-9921-1B57194E89AE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D5B7C-9E94-40A0-8BE8-C77CEAEB7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B55AF-E5AE-47A5-AA9B-B789230B7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49D17F-5EF0-4194-AF8B-BA4597FE5FBD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3393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C0-HD-BTM.png">
            <a:extLst>
              <a:ext uri="{FF2B5EF4-FFF2-40B4-BE49-F238E27FC236}">
                <a16:creationId xmlns:a16="http://schemas.microsoft.com/office/drawing/2014/main" id="{1494ADAD-150F-45F1-B3DF-BB88F2E46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/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3B00A6D-AA13-4115-852C-E0249FA8CD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13675" y="381000"/>
            <a:ext cx="2911475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fld id="{4C010E17-D3E2-4319-88E1-7ED7F5EC682C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7707615-2B4D-429F-B6E1-9DC5B775A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350" cy="36353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3576BC0-8F10-4408-A6CD-99DC23BCD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1675" y="381000"/>
            <a:ext cx="6445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BDD89E-B4DD-4027-AFB7-D1EC4B419675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260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38D5D59-F67D-4B06-9C61-ED83A9CFB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A7ED43-70F4-4447-AC9F-51DAF9EEF5FD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CE3A1E-B800-4C2F-A1AB-6740B421F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B12E9B1-DDB8-4557-8776-6A41B1066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20FB14-453F-4616-B09F-68ABF5759C05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4292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5FA58A9-C995-4DB6-A755-60860DF6A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0525F1-4FAF-4E01-A531-8C5D76C8840A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B439081-45A6-4D6D-8EC0-F38B1C9FC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5471D2-DD16-4503-B0A9-40BE44AD0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60F091-46B1-4BB7-9D90-F4A288EF6924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554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4ABF6F8-6805-4E90-AD98-8B0175738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CC1DF9-BFB2-4DC5-B2E4-8D0D3ECD7519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1ADF2CF-A22A-4A9C-ABCF-2A934D4FB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01DFAFB-A97F-4E1F-96E0-17CB69485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0ACD4D-2510-4CC7-87D6-1BA3CE59E261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2024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168081B-609D-4E7E-AEA1-B96F72618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A8AE1-BC88-460E-9B72-086DF3304E4D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3F6AAA6-8023-4810-9B8F-D0D4D7BD4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A63D6D4-3122-42A5-A6D9-8199BBB19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2E6D7D-3B09-42DA-86E8-2C56EA444E28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606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A3703CA-E0FD-4B5A-8C6A-5DC0FBE88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599CAB-6EFA-42D8-8503-A147A05829A3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387C395-D720-42D1-B72F-93D6ECFC2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1C4C520-24AE-4F4F-8E0E-33F882A52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A0D4BA-D7F5-4636-9ADF-65281AC8453D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1825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1211219-369B-435B-8CF3-3172E4A28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359C74-FAC7-4EDF-B844-031A5F4795F8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5C6DFA6-14BA-4940-9F55-54F5DC5CE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AE9E553-FAFE-4573-9F78-C67DD91CB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14A24B-F57B-4BF0-AC3F-AD7B0382238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560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 descr="C0-HD-TOP.png">
            <a:extLst>
              <a:ext uri="{FF2B5EF4-FFF2-40B4-BE49-F238E27FC236}">
                <a16:creationId xmlns:a16="http://schemas.microsoft.com/office/drawing/2014/main" id="{7CCBFD8F-4812-44AA-A7CA-1E4D3773C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A0A370-7370-4D43-86B2-0AABF55DC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3588"/>
            <a:ext cx="8610600" cy="129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C3F063FD-A36D-45F3-9178-0A27C70CD0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193925"/>
            <a:ext cx="10820400" cy="402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5D866-358C-44BF-8D79-8F90232298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594725" y="6356350"/>
            <a:ext cx="29114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32402CD-77E9-4896-94EF-9BE993BD4703}" type="datetimeFigureOut">
              <a:rPr lang="en-CA"/>
              <a:pPr>
                <a:defRPr/>
              </a:pPr>
              <a:t>2019-03-23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17A99-EBCC-44CF-A2F9-9A1DD1157E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" y="6356350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9C419-0EFA-422D-83EB-48253EE3B1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5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864C82B-9472-4E36-A9DE-922E6B7D4044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33" r:id="rId1"/>
    <p:sldLayoutId id="2147483822" r:id="rId2"/>
    <p:sldLayoutId id="2147483834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5" r:id="rId11"/>
    <p:sldLayoutId id="2147483836" r:id="rId12"/>
    <p:sldLayoutId id="2147483837" r:id="rId13"/>
    <p:sldLayoutId id="2147483830" r:id="rId14"/>
    <p:sldLayoutId id="2147483831" r:id="rId15"/>
    <p:sldLayoutId id="2147483832" r:id="rId16"/>
    <p:sldLayoutId id="2147483838" r:id="rId17"/>
  </p:sldLayoutIdLst>
  <p:txStyles>
    <p:titleStyle>
      <a:lvl1pPr algn="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entury Gothic" panose="020B0502020202020204" pitchFamily="34" charset="0"/>
        </a:defRPr>
      </a:lvl2pPr>
      <a:lvl3pPr algn="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entury Gothic" panose="020B0502020202020204" pitchFamily="34" charset="0"/>
        </a:defRPr>
      </a:lvl3pPr>
      <a:lvl4pPr algn="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entury Gothic" panose="020B0502020202020204" pitchFamily="34" charset="0"/>
        </a:defRPr>
      </a:lvl4pPr>
      <a:lvl5pPr algn="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entury Gothic" panose="020B0502020202020204" pitchFamily="34" charset="0"/>
        </a:defRPr>
      </a:lvl5pPr>
      <a:lvl6pPr marL="457200" algn="r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entury Gothic" panose="020B0502020202020204" pitchFamily="34" charset="0"/>
        </a:defRPr>
      </a:lvl6pPr>
      <a:lvl7pPr marL="914400" algn="r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entury Gothic" panose="020B0502020202020204" pitchFamily="34" charset="0"/>
        </a:defRPr>
      </a:lvl7pPr>
      <a:lvl8pPr marL="1371600" algn="r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entury Gothic" panose="020B0502020202020204" pitchFamily="34" charset="0"/>
        </a:defRPr>
      </a:lvl8pPr>
      <a:lvl9pPr marL="1828800" algn="r" rtl="0" fontAlgn="base">
        <a:lnSpc>
          <a:spcPct val="90000"/>
        </a:lnSpc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entury Gothic" panose="020B050202020202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9.jp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1.jp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3.jpe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 /><Relationship Id="rId3" Type="http://schemas.openxmlformats.org/officeDocument/2006/relationships/image" Target="../media/image8.jpeg" /><Relationship Id="rId7" Type="http://schemas.openxmlformats.org/officeDocument/2006/relationships/image" Target="../media/image18.jpe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5.jpeg" /><Relationship Id="rId5" Type="http://schemas.openxmlformats.org/officeDocument/2006/relationships/image" Target="../media/image15.jpeg" /><Relationship Id="rId4" Type="http://schemas.openxmlformats.org/officeDocument/2006/relationships/image" Target="../media/image10.jpeg" /><Relationship Id="rId9" Type="http://schemas.openxmlformats.org/officeDocument/2006/relationships/image" Target="../media/image22.jpeg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9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11.jpe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15.jpeg" /><Relationship Id="rId5" Type="http://schemas.openxmlformats.org/officeDocument/2006/relationships/image" Target="../media/image14.jpg" /><Relationship Id="rId4" Type="http://schemas.openxmlformats.org/officeDocument/2006/relationships/image" Target="../media/image13.jp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 /><Relationship Id="rId2" Type="http://schemas.openxmlformats.org/officeDocument/2006/relationships/image" Target="../media/image15.jpe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AutoShape 2" descr="https://www.evernote.com/shard/s50/res/3d5a4340-b803-43b1-a0fd-d816ed8dd9d5/IMG_20181206_213010.jpg">
            <a:extLst>
              <a:ext uri="{FF2B5EF4-FFF2-40B4-BE49-F238E27FC236}">
                <a16:creationId xmlns:a16="http://schemas.microsoft.com/office/drawing/2014/main" id="{74C67C08-578A-4BD2-96F1-129DB822467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CA" altLang="en-US" sz="1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95D19B-2579-44EB-9E2F-62E765CFE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6078" y="714118"/>
            <a:ext cx="8084644" cy="5584702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53F950E0-960F-412A-811D-A547E22A8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6823" y="1938273"/>
            <a:ext cx="3890962" cy="3000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marL="0" indent="0" eaLnBrk="1" hangingPunct="1">
              <a:lnSpc>
                <a:spcPct val="100000"/>
              </a:lnSpc>
              <a:spcBef>
                <a:spcPct val="0"/>
              </a:spcBef>
              <a:buNone/>
              <a:defRPr/>
            </a:pPr>
            <a:r>
              <a:rPr lang="en-CA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1. </a:t>
            </a:r>
            <a:r>
              <a:rPr lang="zh-CN" altLang="en-US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跑步呼吸基础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2. </a:t>
            </a:r>
            <a:r>
              <a:rPr lang="zh-CN" altLang="en-US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跑步呼吸方法之奇数呼吸法</a:t>
            </a:r>
            <a:endParaRPr lang="en-US" altLang="zh-CN" sz="2100" b="1" dirty="0">
              <a:solidFill>
                <a:srgbClr val="FFFF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CA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3. </a:t>
            </a:r>
            <a:r>
              <a:rPr lang="zh-CN" altLang="en-US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跑步呼吸方法之太极呼吸法</a:t>
            </a:r>
            <a:endParaRPr lang="en-CA" altLang="zh-CN" sz="2100" b="1" dirty="0">
              <a:solidFill>
                <a:srgbClr val="FFFF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CA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4</a:t>
            </a:r>
            <a:r>
              <a:rPr lang="en-US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. </a:t>
            </a:r>
            <a:r>
              <a:rPr lang="zh-CN" altLang="en-US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用鼻子来呼吸</a:t>
            </a:r>
            <a:r>
              <a:rPr lang="en-CA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, Why?</a:t>
            </a:r>
            <a:endParaRPr lang="zh-CN" altLang="en-US" sz="2100" b="1" dirty="0">
              <a:solidFill>
                <a:srgbClr val="FFFF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5. </a:t>
            </a:r>
            <a:r>
              <a:rPr lang="zh-CN" altLang="en-US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模拟高海拔和高强度训练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6. </a:t>
            </a:r>
            <a:r>
              <a:rPr lang="en-CA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Box Breathing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CA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7. </a:t>
            </a:r>
            <a:r>
              <a:rPr lang="zh-CN" altLang="en-US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其它的呼吸训练</a:t>
            </a:r>
            <a:endParaRPr lang="en-CA" altLang="zh-CN" sz="2100" b="1" dirty="0">
              <a:solidFill>
                <a:srgbClr val="FFFF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CA" altLang="zh-CN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8. </a:t>
            </a:r>
            <a:r>
              <a:rPr lang="zh-CN" altLang="en-US" sz="2100" b="1" dirty="0">
                <a:solidFill>
                  <a:srgbClr val="FFFF00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呼吸训练的极限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endParaRPr lang="zh-CN" altLang="en-US" sz="2100" b="1" dirty="0">
              <a:solidFill>
                <a:srgbClr val="FFFF00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chinese runners in toronto">
            <a:extLst>
              <a:ext uri="{FF2B5EF4-FFF2-40B4-BE49-F238E27FC236}">
                <a16:creationId xmlns:a16="http://schemas.microsoft.com/office/drawing/2014/main" id="{37FEB9DA-E74F-44D5-959E-E90D3390B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C4CBFE2-E2DA-42D9-A2A0-91FFB1C008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07152" y="707093"/>
            <a:ext cx="8185052" cy="933171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其它的呼吸训练 </a:t>
            </a:r>
            <a:r>
              <a:rPr lang="en-CA" altLang="zh-CN" dirty="0">
                <a:solidFill>
                  <a:srgbClr val="FF0000"/>
                </a:solidFill>
              </a:rPr>
              <a:t>- Box Breathing</a:t>
            </a:r>
            <a:endParaRPr lang="en-CA" altLang="en-US" b="1" cap="none" dirty="0">
              <a:solidFill>
                <a:srgbClr val="FF0000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E2E3852-D1B2-436D-B6BB-E2A24A56A7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74019" y="1963261"/>
            <a:ext cx="6497637" cy="5104355"/>
          </a:xfrm>
        </p:spPr>
        <p:txBody>
          <a:bodyPr/>
          <a:lstStyle/>
          <a:p>
            <a:r>
              <a:rPr lang="en-CA" b="1" dirty="0"/>
              <a:t>Step 1:</a:t>
            </a:r>
            <a:r>
              <a:rPr lang="en-CA" dirty="0"/>
              <a:t> Find a comfortable chair or place to lie down.</a:t>
            </a:r>
          </a:p>
          <a:p>
            <a:r>
              <a:rPr lang="en-CA" b="1" dirty="0"/>
              <a:t>Step 2:</a:t>
            </a:r>
            <a:r>
              <a:rPr lang="en-CA" dirty="0"/>
              <a:t> Inhale for 4 seconds (while the circle above is expanding).</a:t>
            </a:r>
          </a:p>
          <a:p>
            <a:r>
              <a:rPr lang="en-CA" b="1" dirty="0"/>
              <a:t>Step 3:</a:t>
            </a:r>
            <a:r>
              <a:rPr lang="en-CA" dirty="0"/>
              <a:t> Hold air in your lungs for 4 seconds (while the circle is expanded).</a:t>
            </a:r>
          </a:p>
          <a:p>
            <a:r>
              <a:rPr lang="en-CA" b="1" dirty="0"/>
              <a:t>Step 4:</a:t>
            </a:r>
            <a:r>
              <a:rPr lang="en-CA" dirty="0"/>
              <a:t> Exhale for 4 seconds, emptying all of the air in your lungs (as the circle contracts).</a:t>
            </a:r>
          </a:p>
          <a:p>
            <a:r>
              <a:rPr lang="en-CA" b="1" dirty="0"/>
              <a:t>Step 5:</a:t>
            </a:r>
            <a:r>
              <a:rPr lang="en-CA" dirty="0"/>
              <a:t> Hold your lungs empty for 4 seconds (while the circle is contracted).</a:t>
            </a:r>
          </a:p>
          <a:p>
            <a:r>
              <a:rPr lang="en-CA" b="1" dirty="0"/>
              <a:t>Step 6:</a:t>
            </a:r>
            <a:r>
              <a:rPr lang="en-CA" dirty="0"/>
              <a:t> Repeat for five minutes, or as long as is necessary to feel refocused and relaxed.</a:t>
            </a:r>
          </a:p>
          <a:p>
            <a:pPr marL="0" indent="0">
              <a:buNone/>
            </a:pPr>
            <a:endParaRPr lang="zh-CN" altLang="en-US" sz="1800" dirty="0"/>
          </a:p>
          <a:p>
            <a:pPr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br>
              <a:rPr lang="zh-CN" altLang="en-US" sz="1800" b="1" dirty="0">
                <a:solidFill>
                  <a:srgbClr val="FF0000"/>
                </a:solidFill>
              </a:rPr>
            </a:br>
            <a:endParaRPr lang="en-CA" altLang="en-US" sz="1800" b="1" dirty="0">
              <a:solidFill>
                <a:srgbClr val="FF0000"/>
              </a:solidFill>
            </a:endParaRPr>
          </a:p>
        </p:txBody>
      </p:sp>
      <p:pic>
        <p:nvPicPr>
          <p:cNvPr id="29700" name="Picture 4" descr="Image result for navy seals">
            <a:extLst>
              <a:ext uri="{FF2B5EF4-FFF2-40B4-BE49-F238E27FC236}">
                <a16:creationId xmlns:a16="http://schemas.microsoft.com/office/drawing/2014/main" id="{CA73361D-1B22-43A0-8684-4B54CA5E0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2193" y="4515439"/>
            <a:ext cx="3329807" cy="2342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Image result for chinese runners in toronto">
            <a:extLst>
              <a:ext uri="{FF2B5EF4-FFF2-40B4-BE49-F238E27FC236}">
                <a16:creationId xmlns:a16="http://schemas.microsoft.com/office/drawing/2014/main" id="{B64B7E4A-73FD-4917-B444-47C9D9A81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26565CD-0C54-4237-B224-6F6856BF3F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07152" y="707093"/>
            <a:ext cx="8185052" cy="933171"/>
          </a:xfrm>
        </p:spPr>
        <p:txBody>
          <a:bodyPr wrap="square" numCol="1" anchorCtr="0" compatLnSpc="1">
            <a:prstTxWarp prst="textNoShape">
              <a:avLst/>
            </a:prstTxWarp>
            <a:normAutofit fontScale="90000"/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其它的呼吸训练 </a:t>
            </a:r>
            <a:r>
              <a:rPr lang="en-CA" altLang="zh-CN" dirty="0">
                <a:solidFill>
                  <a:srgbClr val="FF0000"/>
                </a:solidFill>
              </a:rPr>
              <a:t>- Wim Hof method</a:t>
            </a:r>
            <a:endParaRPr lang="en-CA" altLang="en-US" b="1" cap="none" dirty="0">
              <a:solidFill>
                <a:srgbClr val="FF0000"/>
              </a:solidFill>
            </a:endParaRPr>
          </a:p>
        </p:txBody>
      </p:sp>
      <p:pic>
        <p:nvPicPr>
          <p:cNvPr id="28674" name="Picture 2" descr="Image result for what doesn't kill us">
            <a:extLst>
              <a:ext uri="{FF2B5EF4-FFF2-40B4-BE49-F238E27FC236}">
                <a16:creationId xmlns:a16="http://schemas.microsoft.com/office/drawing/2014/main" id="{D876B0DA-2F53-4D79-9117-9CDFFF36D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0536"/>
            <a:ext cx="1398795" cy="2097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5556C3-8DAF-4A22-A37E-7D50CD5667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257" y="2298003"/>
            <a:ext cx="6091139" cy="34815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Image result for chinese runners in toronto">
            <a:extLst>
              <a:ext uri="{FF2B5EF4-FFF2-40B4-BE49-F238E27FC236}">
                <a16:creationId xmlns:a16="http://schemas.microsoft.com/office/drawing/2014/main" id="{4BE16CA7-0F74-4153-B02C-94DB84E94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C3F3340B-CED5-4BE7-AD95-DF63811E98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07152" y="707093"/>
            <a:ext cx="8185052" cy="933171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其它的呼吸训练 </a:t>
            </a:r>
            <a:r>
              <a:rPr lang="en-CA" altLang="zh-CN" dirty="0">
                <a:solidFill>
                  <a:srgbClr val="FF0000"/>
                </a:solidFill>
              </a:rPr>
              <a:t>- Meditation</a:t>
            </a:r>
            <a:endParaRPr lang="en-CA" altLang="en-US" b="1" cap="none" dirty="0">
              <a:solidFill>
                <a:srgbClr val="FF000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6B7592-1F6A-4A6A-8605-42E8A02C9C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8305"/>
            <a:ext cx="1798649" cy="238969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6797833-C744-497C-8567-02C6BF93CA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686" y="2164035"/>
            <a:ext cx="6676409" cy="23042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" descr="Image result for chinese runners in toronto">
            <a:extLst>
              <a:ext uri="{FF2B5EF4-FFF2-40B4-BE49-F238E27FC236}">
                <a16:creationId xmlns:a16="http://schemas.microsoft.com/office/drawing/2014/main" id="{1E98D782-B5F1-4424-8E09-17D6518B6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6" name="Picture 2" descr="Image result for endure alex hutchinson">
            <a:extLst>
              <a:ext uri="{FF2B5EF4-FFF2-40B4-BE49-F238E27FC236}">
                <a16:creationId xmlns:a16="http://schemas.microsoft.com/office/drawing/2014/main" id="{E29C6BCB-663A-4C5E-81A9-300A1188F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85502"/>
            <a:ext cx="1763725" cy="2672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506B0F06-BA60-4FCC-9FF7-FB068FC4E2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07152" y="707093"/>
            <a:ext cx="8185052" cy="933171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呼吸训练的极限</a:t>
            </a:r>
            <a:endParaRPr lang="en-CA" altLang="en-US" b="1" cap="none" dirty="0">
              <a:solidFill>
                <a:srgbClr val="FF0000"/>
              </a:solidFill>
            </a:endParaRPr>
          </a:p>
        </p:txBody>
      </p:sp>
      <p:pic>
        <p:nvPicPr>
          <p:cNvPr id="26628" name="Picture 4" descr="Image result for freediving">
            <a:extLst>
              <a:ext uri="{FF2B5EF4-FFF2-40B4-BE49-F238E27FC236}">
                <a16:creationId xmlns:a16="http://schemas.microsoft.com/office/drawing/2014/main" id="{259BE72D-2594-44FC-ADD3-9A120EF46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7133" y="3429000"/>
            <a:ext cx="257486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8AD1FDE-D838-4422-84B5-23822E3B1376}"/>
              </a:ext>
            </a:extLst>
          </p:cNvPr>
          <p:cNvSpPr/>
          <p:nvPr/>
        </p:nvSpPr>
        <p:spPr>
          <a:xfrm>
            <a:off x="2406977" y="6150907"/>
            <a:ext cx="7378046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altLang="zh-CN" sz="2500" b="1" u="sng" dirty="0">
                <a:solidFill>
                  <a:srgbClr val="00B050"/>
                </a:solidFill>
              </a:rPr>
              <a:t>World record of breath holding: 11:54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D6EF01-BF2B-461A-B30D-07DEB47B3C17}"/>
              </a:ext>
            </a:extLst>
          </p:cNvPr>
          <p:cNvSpPr/>
          <p:nvPr/>
        </p:nvSpPr>
        <p:spPr>
          <a:xfrm>
            <a:off x="2733775" y="1802705"/>
            <a:ext cx="6096000" cy="38164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altLang="zh-CN" sz="2200" b="1" dirty="0"/>
              <a:t>4 Stages:</a:t>
            </a:r>
          </a:p>
          <a:p>
            <a:endParaRPr lang="en-CA" sz="2200" b="1" dirty="0"/>
          </a:p>
          <a:p>
            <a:pPr marL="342900" indent="-342900">
              <a:buAutoNum type="arabicPeriod"/>
            </a:pPr>
            <a:r>
              <a:rPr lang="en-CA" sz="2200" b="1" dirty="0"/>
              <a:t>Awareness Phase – </a:t>
            </a:r>
            <a:r>
              <a:rPr lang="en-CA" sz="2200" b="1" dirty="0">
                <a:solidFill>
                  <a:srgbClr val="FFFF00"/>
                </a:solidFill>
              </a:rPr>
              <a:t>urge to breath </a:t>
            </a:r>
          </a:p>
          <a:p>
            <a:pPr marL="342900" indent="-342900">
              <a:buAutoNum type="arabicPeriod"/>
            </a:pPr>
            <a:endParaRPr lang="en-CA" sz="2200" b="1" dirty="0">
              <a:solidFill>
                <a:srgbClr val="FFFF00"/>
              </a:solidFill>
            </a:endParaRPr>
          </a:p>
          <a:p>
            <a:pPr marL="342900" indent="-342900">
              <a:buAutoNum type="arabicPeriod"/>
            </a:pPr>
            <a:r>
              <a:rPr lang="en-CA" sz="2200" b="1" dirty="0"/>
              <a:t>Diaphragm Involuntary contractions – </a:t>
            </a:r>
            <a:r>
              <a:rPr lang="en-CA" sz="2200" b="1" dirty="0">
                <a:solidFill>
                  <a:srgbClr val="FFFF00"/>
                </a:solidFill>
              </a:rPr>
              <a:t>ignore if you are willing to suffer</a:t>
            </a:r>
          </a:p>
          <a:p>
            <a:pPr marL="342900" indent="-342900">
              <a:buAutoNum type="arabicPeriod"/>
            </a:pPr>
            <a:endParaRPr lang="en-CA" sz="2200" b="1" dirty="0">
              <a:solidFill>
                <a:srgbClr val="FFFF00"/>
              </a:solidFill>
            </a:endParaRPr>
          </a:p>
          <a:p>
            <a:pPr marL="342900" indent="-342900">
              <a:buAutoNum type="arabicPeriod"/>
            </a:pPr>
            <a:r>
              <a:rPr lang="en-CA" sz="2200" b="1" dirty="0"/>
              <a:t>Fresh blood from the spleen – </a:t>
            </a:r>
            <a:r>
              <a:rPr lang="en-CA" sz="2200" b="1" dirty="0">
                <a:solidFill>
                  <a:srgbClr val="FFFF00"/>
                </a:solidFill>
              </a:rPr>
              <a:t>psychological boost</a:t>
            </a:r>
          </a:p>
          <a:p>
            <a:pPr marL="342900" indent="-342900">
              <a:buAutoNum type="arabicPeriod"/>
            </a:pPr>
            <a:endParaRPr lang="en-CA" sz="2200" b="1" dirty="0">
              <a:solidFill>
                <a:srgbClr val="FFFF00"/>
              </a:solidFill>
            </a:endParaRPr>
          </a:p>
          <a:p>
            <a:pPr marL="342900" indent="-342900">
              <a:buAutoNum type="arabicPeriod"/>
            </a:pPr>
            <a:r>
              <a:rPr lang="en-CA" sz="2200" b="1" dirty="0">
                <a:solidFill>
                  <a:srgbClr val="FF0000"/>
                </a:solidFill>
              </a:rPr>
              <a:t>Black out !</a:t>
            </a:r>
            <a:endParaRPr lang="en-CA" sz="22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chinese runners in toronto">
            <a:extLst>
              <a:ext uri="{FF2B5EF4-FFF2-40B4-BE49-F238E27FC236}">
                <a16:creationId xmlns:a16="http://schemas.microsoft.com/office/drawing/2014/main" id="{1094FE27-EEE8-4282-8CF5-0E5AF9874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6C6BF58-7AD6-4EE1-A8AA-8F0571BAB9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447935" y="308450"/>
            <a:ext cx="4364609" cy="933171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algn="l" eaLnBrk="1" hangingPunct="1"/>
            <a:r>
              <a:rPr lang="en-CA" altLang="zh-CN" dirty="0">
                <a:solidFill>
                  <a:srgbClr val="FF0000"/>
                </a:solidFill>
              </a:rPr>
              <a:t>Bonus</a:t>
            </a:r>
            <a:endParaRPr lang="en-CA" altLang="en-US" b="1" cap="none" dirty="0">
              <a:solidFill>
                <a:srgbClr val="FF0000"/>
              </a:solidFill>
            </a:endParaRPr>
          </a:p>
        </p:txBody>
      </p:sp>
      <p:pic>
        <p:nvPicPr>
          <p:cNvPr id="37892" name="Picture 4" descr="Image result for the big blue large poster">
            <a:extLst>
              <a:ext uri="{FF2B5EF4-FFF2-40B4-BE49-F238E27FC236}">
                <a16:creationId xmlns:a16="http://schemas.microsoft.com/office/drawing/2014/main" id="{8850EBFF-C08D-452D-A1B3-4A3955C92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069" y="1323828"/>
            <a:ext cx="3985861" cy="5307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532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chinese runners in toronto">
            <a:extLst>
              <a:ext uri="{FF2B5EF4-FFF2-40B4-BE49-F238E27FC236}">
                <a16:creationId xmlns:a16="http://schemas.microsoft.com/office/drawing/2014/main" id="{9A20C294-0025-445B-B390-23BC686B9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running on air">
            <a:extLst>
              <a:ext uri="{FF2B5EF4-FFF2-40B4-BE49-F238E27FC236}">
                <a16:creationId xmlns:a16="http://schemas.microsoft.com/office/drawing/2014/main" id="{A03F222A-CC91-444B-8395-1FBCE39AC7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080" y="4390824"/>
            <a:ext cx="1647639" cy="246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58" name="Picture 2" descr="Image result for chi running">
            <a:extLst>
              <a:ext uri="{FF2B5EF4-FFF2-40B4-BE49-F238E27FC236}">
                <a16:creationId xmlns:a16="http://schemas.microsoft.com/office/drawing/2014/main" id="{BED627B4-4316-401C-B4E7-8EFF367E0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266" y="4369120"/>
            <a:ext cx="1647638" cy="248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oxygen advantage">
            <a:extLst>
              <a:ext uri="{FF2B5EF4-FFF2-40B4-BE49-F238E27FC236}">
                <a16:creationId xmlns:a16="http://schemas.microsoft.com/office/drawing/2014/main" id="{58704A11-0EC3-4514-9E92-5C1F4FA0FA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0913" y="4321089"/>
            <a:ext cx="1691087" cy="2549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60" name="Picture 4" descr="Image result for tool of titans">
            <a:extLst>
              <a:ext uri="{FF2B5EF4-FFF2-40B4-BE49-F238E27FC236}">
                <a16:creationId xmlns:a16="http://schemas.microsoft.com/office/drawing/2014/main" id="{F0BEC390-ACF9-4B7B-99C9-EA557B4FF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926" y="4416967"/>
            <a:ext cx="1937963" cy="246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what doesn't kill us">
            <a:extLst>
              <a:ext uri="{FF2B5EF4-FFF2-40B4-BE49-F238E27FC236}">
                <a16:creationId xmlns:a16="http://schemas.microsoft.com/office/drawing/2014/main" id="{B6388F24-381F-4C46-8462-1CDF7798E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872" y="4480799"/>
            <a:ext cx="1585351" cy="237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825563-6B33-4546-9284-EBD4A8A6AD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14" y="4480799"/>
            <a:ext cx="1798649" cy="2389695"/>
          </a:xfrm>
          <a:prstGeom prst="rect">
            <a:avLst/>
          </a:prstGeom>
        </p:spPr>
      </p:pic>
      <p:pic>
        <p:nvPicPr>
          <p:cNvPr id="19462" name="Picture 6" descr="Image result for endure alex hutchinson">
            <a:extLst>
              <a:ext uri="{FF2B5EF4-FFF2-40B4-BE49-F238E27FC236}">
                <a16:creationId xmlns:a16="http://schemas.microsoft.com/office/drawing/2014/main" id="{AA38513A-4855-4314-BC4B-5CAEBBAA2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669" y="4321089"/>
            <a:ext cx="1674244" cy="2536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128622A-47FC-459B-BFC4-B25758C9D9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016930" y="901616"/>
            <a:ext cx="5070508" cy="1292225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CA" altLang="zh-CN" b="1" cap="none" dirty="0">
                <a:solidFill>
                  <a:srgbClr val="FF0000"/>
                </a:solidFill>
                <a:latin typeface="Helvetica Neue"/>
              </a:rPr>
              <a:t>Disclaimer</a:t>
            </a:r>
            <a:br>
              <a:rPr lang="en-US" altLang="zh-CN" b="1" cap="none" dirty="0">
                <a:solidFill>
                  <a:srgbClr val="FF0000"/>
                </a:solidFill>
                <a:latin typeface="Helvetica Neue"/>
              </a:rPr>
            </a:br>
            <a:endParaRPr lang="en-CA" altLang="en-US" b="1" cap="none" dirty="0">
              <a:solidFill>
                <a:srgbClr val="FF0000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F5924F-C2ED-40F4-9E4B-F520C332A27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514159" y="2567707"/>
            <a:ext cx="7402839" cy="2419071"/>
          </a:xfrm>
        </p:spPr>
        <p:txBody>
          <a:bodyPr/>
          <a:lstStyle/>
          <a:p>
            <a:pPr marL="0" indent="0">
              <a:buNone/>
            </a:pPr>
            <a:r>
              <a:rPr lang="en-CA" altLang="zh-CN" sz="2500" b="1" dirty="0"/>
              <a:t>Please don’t do anything stupid and get hurt. It would make us both quite unhappy. Consult a doctor, lawyer, and common-sense specialist before doing anything in this presentation.</a:t>
            </a:r>
            <a:endParaRPr lang="en-CA" altLang="zh-CN" sz="2500" dirty="0"/>
          </a:p>
          <a:p>
            <a:pPr marL="0" indent="0">
              <a:buNone/>
            </a:pPr>
            <a:endParaRPr lang="zh-CN" altLang="en-US" sz="2500" dirty="0"/>
          </a:p>
          <a:p>
            <a:pPr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br>
              <a:rPr lang="zh-CN" altLang="en-US" sz="2500" b="1" dirty="0">
                <a:solidFill>
                  <a:srgbClr val="FF0000"/>
                </a:solidFill>
              </a:rPr>
            </a:br>
            <a:endParaRPr lang="en-CA" altLang="en-US" sz="25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759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D15F937-F62C-4596-ACF2-C787426F0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400" y="2300016"/>
            <a:ext cx="4022223" cy="401574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2C797B8-152B-43BA-965F-1A867B455F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150817" y="939324"/>
            <a:ext cx="7645137" cy="1292225"/>
          </a:xfrm>
        </p:spPr>
        <p:txBody>
          <a:bodyPr wrap="square" numCol="1" anchorCtr="0" compatLnSpc="1">
            <a:prstTxWarp prst="textNoShape">
              <a:avLst/>
            </a:prstTxWarp>
            <a:normAutofit fontScale="90000"/>
          </a:bodyPr>
          <a:lstStyle/>
          <a:p>
            <a:pPr algn="l" eaLnBrk="1" hangingPunct="1"/>
            <a:r>
              <a:rPr lang="en-CA" altLang="zh-CN" b="1" cap="none" dirty="0">
                <a:solidFill>
                  <a:srgbClr val="FF0000"/>
                </a:solidFill>
                <a:latin typeface="Helvetica Neue"/>
              </a:rPr>
              <a:t>Do we really need a training for breathing? </a:t>
            </a:r>
            <a:br>
              <a:rPr lang="en-US" altLang="zh-CN" b="1" cap="none" dirty="0">
                <a:solidFill>
                  <a:srgbClr val="FF0000"/>
                </a:solidFill>
                <a:latin typeface="Helvetica Neue"/>
              </a:rPr>
            </a:br>
            <a:endParaRPr lang="en-CA" altLang="en-US" b="1" cap="none" dirty="0">
              <a:solidFill>
                <a:srgbClr val="FF0000"/>
              </a:solidFill>
            </a:endParaRPr>
          </a:p>
        </p:txBody>
      </p:sp>
      <p:pic>
        <p:nvPicPr>
          <p:cNvPr id="33796" name="Picture 4" descr="Image result for tool of titans">
            <a:extLst>
              <a:ext uri="{FF2B5EF4-FFF2-40B4-BE49-F238E27FC236}">
                <a16:creationId xmlns:a16="http://schemas.microsoft.com/office/drawing/2014/main" id="{FC407902-CB4C-42F2-B3DE-9EFF95688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03724"/>
            <a:ext cx="1791093" cy="2280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18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>
            <a:extLst>
              <a:ext uri="{FF2B5EF4-FFF2-40B4-BE49-F238E27FC236}">
                <a16:creationId xmlns:a16="http://schemas.microsoft.com/office/drawing/2014/main" id="{E7A68BB5-8EE9-4FAD-B3D4-6117CE1944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506366" y="336008"/>
            <a:ext cx="5070508" cy="1292225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跑步呼吸基础</a:t>
            </a:r>
            <a:br>
              <a:rPr lang="en-US" altLang="zh-CN" b="1" cap="none" dirty="0">
                <a:solidFill>
                  <a:srgbClr val="FF0000"/>
                </a:solidFill>
                <a:latin typeface="Helvetica Neue"/>
              </a:rPr>
            </a:br>
            <a:endParaRPr lang="en-CA" altLang="en-US" b="1" cap="none" dirty="0">
              <a:solidFill>
                <a:srgbClr val="FF0000"/>
              </a:solidFill>
            </a:endParaRPr>
          </a:p>
        </p:txBody>
      </p:sp>
      <p:sp>
        <p:nvSpPr>
          <p:cNvPr id="9219" name="Content Placeholder 2">
            <a:extLst>
              <a:ext uri="{FF2B5EF4-FFF2-40B4-BE49-F238E27FC236}">
                <a16:creationId xmlns:a16="http://schemas.microsoft.com/office/drawing/2014/main" id="{1A296B22-D99E-4DE8-ACDC-C861596B91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759256" y="1376313"/>
            <a:ext cx="7383985" cy="5145679"/>
          </a:xfrm>
        </p:spPr>
        <p:txBody>
          <a:bodyPr/>
          <a:lstStyle/>
          <a:p>
            <a:r>
              <a:rPr lang="zh-CN" altLang="en-US" b="1" dirty="0"/>
              <a:t>控制呼吸频率</a:t>
            </a:r>
            <a:endParaRPr lang="en-CA" altLang="zh-CN" b="1" dirty="0"/>
          </a:p>
          <a:p>
            <a:pPr marL="0" indent="0">
              <a:buNone/>
            </a:pPr>
            <a:r>
              <a:rPr lang="zh-CN" altLang="en-US" dirty="0"/>
              <a:t>呼吸频率在</a:t>
            </a:r>
            <a:r>
              <a:rPr lang="en-US" altLang="zh-CN" dirty="0"/>
              <a:t>2-4</a:t>
            </a:r>
            <a:r>
              <a:rPr lang="zh-CN" altLang="en-US" dirty="0"/>
              <a:t>分钟后稳定；呼吸深度在</a:t>
            </a:r>
            <a:r>
              <a:rPr lang="en-US" altLang="zh-CN" dirty="0"/>
              <a:t>3-5</a:t>
            </a:r>
            <a:r>
              <a:rPr lang="zh-CN" altLang="en-US" dirty="0"/>
              <a:t>分钟后稳定。</a:t>
            </a:r>
            <a:endParaRPr lang="en-CA" altLang="zh-CN" dirty="0"/>
          </a:p>
          <a:p>
            <a:pPr marL="0" indent="0">
              <a:buNone/>
            </a:pPr>
            <a:endParaRPr lang="en-CA" altLang="zh-CN" dirty="0"/>
          </a:p>
          <a:p>
            <a:r>
              <a:rPr lang="zh-CN" altLang="en-US" dirty="0"/>
              <a:t>呼吸配合步伐</a:t>
            </a:r>
            <a:endParaRPr lang="en-CA" altLang="zh-CN" dirty="0"/>
          </a:p>
          <a:p>
            <a:pPr marL="0" indent="0">
              <a:buNone/>
            </a:pPr>
            <a:r>
              <a:rPr lang="en-US" altLang="zh-CN" dirty="0"/>
              <a:t>2-4</a:t>
            </a:r>
            <a:r>
              <a:rPr lang="zh-CN" altLang="en-US" dirty="0"/>
              <a:t>步一吸气，</a:t>
            </a:r>
            <a:r>
              <a:rPr lang="en-US" altLang="zh-CN" dirty="0"/>
              <a:t>2-4</a:t>
            </a:r>
            <a:r>
              <a:rPr lang="zh-CN" altLang="en-US" dirty="0"/>
              <a:t>步一呼气的方法练习。</a:t>
            </a:r>
            <a:endParaRPr lang="en-CA" altLang="zh-CN" dirty="0"/>
          </a:p>
          <a:p>
            <a:pPr marL="0" indent="0">
              <a:buNone/>
            </a:pPr>
            <a:endParaRPr lang="en-CA" altLang="zh-CN" dirty="0"/>
          </a:p>
          <a:p>
            <a:r>
              <a:rPr lang="zh-CN" altLang="en-US" dirty="0"/>
              <a:t>腹式呼吸 </a:t>
            </a:r>
            <a:r>
              <a:rPr lang="en-CA" altLang="zh-CN" dirty="0"/>
              <a:t>vs </a:t>
            </a:r>
            <a:r>
              <a:rPr lang="zh-CN" altLang="en-US" dirty="0"/>
              <a:t>胸式呼吸</a:t>
            </a:r>
            <a:endParaRPr lang="en-CA" altLang="zh-CN" dirty="0"/>
          </a:p>
          <a:p>
            <a:pPr marL="0" indent="0">
              <a:buNone/>
            </a:pPr>
            <a:r>
              <a:rPr lang="en-US" altLang="zh-CN" dirty="0"/>
              <a:t>2-4</a:t>
            </a:r>
            <a:r>
              <a:rPr lang="zh-CN" altLang="en-US" dirty="0"/>
              <a:t>步一吸气，</a:t>
            </a:r>
            <a:r>
              <a:rPr lang="en-US" altLang="zh-CN" dirty="0"/>
              <a:t>2-4</a:t>
            </a:r>
            <a:r>
              <a:rPr lang="zh-CN" altLang="en-US" dirty="0"/>
              <a:t>步一呼气的方法练习。</a:t>
            </a:r>
            <a:endParaRPr lang="en-CA" altLang="zh-CN" dirty="0"/>
          </a:p>
          <a:p>
            <a:pPr marL="0" indent="0">
              <a:buNone/>
            </a:pPr>
            <a:endParaRPr lang="en-CA" altLang="zh-CN" dirty="0"/>
          </a:p>
          <a:p>
            <a:r>
              <a:rPr lang="zh-CN" altLang="en-US" dirty="0"/>
              <a:t>速度慢时尽量用鼻子来呼吸</a:t>
            </a:r>
            <a:endParaRPr lang="en-CA" altLang="zh-CN" dirty="0"/>
          </a:p>
          <a:p>
            <a:pPr marL="0" indent="0">
              <a:buNone/>
            </a:pPr>
            <a:endParaRPr lang="zh-CN" altLang="en-US" dirty="0"/>
          </a:p>
          <a:p>
            <a:pPr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br>
              <a:rPr lang="zh-CN" altLang="en-US" b="1" dirty="0">
                <a:solidFill>
                  <a:srgbClr val="FF0000"/>
                </a:solidFill>
              </a:rPr>
            </a:br>
            <a:endParaRPr lang="en-CA" altLang="en-US" b="1" dirty="0">
              <a:solidFill>
                <a:srgbClr val="FF0000"/>
              </a:solidFill>
            </a:endParaRPr>
          </a:p>
        </p:txBody>
      </p:sp>
      <p:pic>
        <p:nvPicPr>
          <p:cNvPr id="18434" name="Picture 2" descr="Image result for chinese runners in toronto">
            <a:extLst>
              <a:ext uri="{FF2B5EF4-FFF2-40B4-BE49-F238E27FC236}">
                <a16:creationId xmlns:a16="http://schemas.microsoft.com/office/drawing/2014/main" id="{552FB811-27CF-45C4-9FCE-FD170FB28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427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Image result for running and breathing">
            <a:extLst>
              <a:ext uri="{FF2B5EF4-FFF2-40B4-BE49-F238E27FC236}">
                <a16:creationId xmlns:a16="http://schemas.microsoft.com/office/drawing/2014/main" id="{E6C771AF-A883-4DBD-B2DC-D17EFE4F8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073" y="5203596"/>
            <a:ext cx="2977927" cy="1654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chinese runners in toronto">
            <a:extLst>
              <a:ext uri="{FF2B5EF4-FFF2-40B4-BE49-F238E27FC236}">
                <a16:creationId xmlns:a16="http://schemas.microsoft.com/office/drawing/2014/main" id="{C6D70CB5-5CA1-4008-B3AE-18C926021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E366145-6B1F-403C-95FF-7F32FB12B0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37058" y="274097"/>
            <a:ext cx="6865299" cy="1275975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跑步呼吸方法之奇数呼吸法</a:t>
            </a:r>
            <a:br>
              <a:rPr lang="en-US" altLang="zh-CN" b="1" cap="none" dirty="0">
                <a:solidFill>
                  <a:srgbClr val="FF0000"/>
                </a:solidFill>
                <a:latin typeface="Helvetica Neue"/>
              </a:rPr>
            </a:br>
            <a:endParaRPr lang="en-CA" altLang="en-US" b="1" cap="none" dirty="0">
              <a:solidFill>
                <a:srgbClr val="FF0000"/>
              </a:solidFill>
            </a:endParaRPr>
          </a:p>
        </p:txBody>
      </p:sp>
      <p:pic>
        <p:nvPicPr>
          <p:cNvPr id="31746" name="Picture 2" descr="Image result for running on air">
            <a:extLst>
              <a:ext uri="{FF2B5EF4-FFF2-40B4-BE49-F238E27FC236}">
                <a16:creationId xmlns:a16="http://schemas.microsoft.com/office/drawing/2014/main" id="{ABAE4669-D931-4CF9-8784-5084FBF91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90854"/>
            <a:ext cx="1514054" cy="2267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48262B-A728-433D-97BF-564B817523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0717" y="1231857"/>
            <a:ext cx="4757931" cy="54187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chinese runners in toronto">
            <a:extLst>
              <a:ext uri="{FF2B5EF4-FFF2-40B4-BE49-F238E27FC236}">
                <a16:creationId xmlns:a16="http://schemas.microsoft.com/office/drawing/2014/main" id="{053D60CF-6F3E-4C58-943F-80089F377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CA2D9E8-FDF0-41E3-B919-E1C9D005D9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65338" y="165684"/>
            <a:ext cx="6865299" cy="1275975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跑步呼吸方法之太极呼吸法</a:t>
            </a:r>
            <a:br>
              <a:rPr lang="en-US" altLang="zh-CN" b="1" cap="none" dirty="0">
                <a:solidFill>
                  <a:srgbClr val="FF0000"/>
                </a:solidFill>
                <a:latin typeface="Helvetica Neue"/>
              </a:rPr>
            </a:br>
            <a:endParaRPr lang="en-CA" altLang="en-US" b="1" cap="none" dirty="0">
              <a:solidFill>
                <a:srgbClr val="FF0000"/>
              </a:solidFill>
            </a:endParaRPr>
          </a:p>
        </p:txBody>
      </p:sp>
      <p:pic>
        <p:nvPicPr>
          <p:cNvPr id="32770" name="Picture 2" descr="Image result for chi running">
            <a:extLst>
              <a:ext uri="{FF2B5EF4-FFF2-40B4-BE49-F238E27FC236}">
                <a16:creationId xmlns:a16="http://schemas.microsoft.com/office/drawing/2014/main" id="{917744F8-7BB9-4F53-AEC4-DDB3BA3D3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9619"/>
            <a:ext cx="1508289" cy="2278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3582B5B-9E6C-4036-8055-CBDBF716C2D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98768" y="2007361"/>
            <a:ext cx="6497637" cy="2843278"/>
          </a:xfrm>
        </p:spPr>
        <p:txBody>
          <a:bodyPr/>
          <a:lstStyle/>
          <a:p>
            <a:r>
              <a:rPr lang="en-CA" altLang="zh-CN" sz="1800" b="1" dirty="0"/>
              <a:t>Belly breathe (diaphragmatic breathing) – inhale through nose, exhale through mouth by pulling your belly in</a:t>
            </a:r>
          </a:p>
          <a:p>
            <a:endParaRPr lang="en-CA" altLang="zh-CN" sz="1800" dirty="0"/>
          </a:p>
          <a:p>
            <a:r>
              <a:rPr lang="en-CA" altLang="zh-CN" sz="1800" b="1" dirty="0"/>
              <a:t>Match breath rate to cadence: exhale for two steps, inhale for one</a:t>
            </a:r>
          </a:p>
          <a:p>
            <a:endParaRPr lang="en-CA" altLang="zh-CN" sz="1800" b="1" dirty="0"/>
          </a:p>
          <a:p>
            <a:r>
              <a:rPr lang="en-CA" altLang="zh-CN" sz="1800" b="1" dirty="0"/>
              <a:t>Nose-breathe if possible</a:t>
            </a:r>
            <a:endParaRPr lang="zh-CN" altLang="en-US" sz="1800" b="1" dirty="0"/>
          </a:p>
          <a:p>
            <a:pPr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br>
              <a:rPr lang="zh-CN" altLang="en-US" sz="1800" b="1" dirty="0">
                <a:solidFill>
                  <a:srgbClr val="FF0000"/>
                </a:solidFill>
              </a:rPr>
            </a:br>
            <a:endParaRPr lang="en-CA" altLang="en-US" sz="1800" b="1" dirty="0">
              <a:solidFill>
                <a:srgbClr val="FF0000"/>
              </a:solidFill>
            </a:endParaRPr>
          </a:p>
        </p:txBody>
      </p:sp>
      <p:pic>
        <p:nvPicPr>
          <p:cNvPr id="32776" name="Picture 8" descr="Image result for diaphragmatic breathing vs chest breathing">
            <a:extLst>
              <a:ext uri="{FF2B5EF4-FFF2-40B4-BE49-F238E27FC236}">
                <a16:creationId xmlns:a16="http://schemas.microsoft.com/office/drawing/2014/main" id="{E1A485CD-9315-445C-B61D-872570BC0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8683" y="3304683"/>
            <a:ext cx="3553317" cy="3553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680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FB1485E-5818-433B-AC95-E3483E3910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967926" y="443142"/>
            <a:ext cx="6865299" cy="1275975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用鼻子来呼吸</a:t>
            </a:r>
            <a:r>
              <a:rPr lang="en-CA" altLang="zh-CN" dirty="0">
                <a:solidFill>
                  <a:srgbClr val="FF0000"/>
                </a:solidFill>
              </a:rPr>
              <a:t>, Why?</a:t>
            </a:r>
            <a:br>
              <a:rPr lang="en-US" altLang="zh-CN" b="1" cap="none" dirty="0">
                <a:solidFill>
                  <a:srgbClr val="FF0000"/>
                </a:solidFill>
                <a:latin typeface="Helvetica Neue"/>
              </a:rPr>
            </a:br>
            <a:endParaRPr lang="en-CA" altLang="en-US" b="1" cap="none" dirty="0">
              <a:solidFill>
                <a:srgbClr val="FF0000"/>
              </a:solidFill>
            </a:endParaRPr>
          </a:p>
        </p:txBody>
      </p:sp>
      <p:pic>
        <p:nvPicPr>
          <p:cNvPr id="5" name="Picture 2" descr="Image result for chinese runners in toronto">
            <a:extLst>
              <a:ext uri="{FF2B5EF4-FFF2-40B4-BE49-F238E27FC236}">
                <a16:creationId xmlns:a16="http://schemas.microsoft.com/office/drawing/2014/main" id="{01838EE8-3377-4141-8F91-B129CBC87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8BD85A-1450-4719-B958-B495147DBA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123" y="1410036"/>
            <a:ext cx="5873097" cy="34636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0166441-AF43-4A11-A2B0-AE7481CB54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741" y="5094918"/>
            <a:ext cx="3052409" cy="178110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D35B2CD-8590-4D2B-B22D-297CC5EF8B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268" y="5076896"/>
            <a:ext cx="3186054" cy="1781104"/>
          </a:xfrm>
          <a:prstGeom prst="rect">
            <a:avLst/>
          </a:prstGeom>
        </p:spPr>
      </p:pic>
      <p:pic>
        <p:nvPicPr>
          <p:cNvPr id="17" name="Picture 2" descr="Image result for oxygen advantage">
            <a:extLst>
              <a:ext uri="{FF2B5EF4-FFF2-40B4-BE49-F238E27FC236}">
                <a16:creationId xmlns:a16="http://schemas.microsoft.com/office/drawing/2014/main" id="{0BB3896D-0A96-43ED-8A3C-607E3B9D5F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644832"/>
            <a:ext cx="1480008" cy="223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9373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Image result for chinese runners in toronto">
            <a:extLst>
              <a:ext uri="{FF2B5EF4-FFF2-40B4-BE49-F238E27FC236}">
                <a16:creationId xmlns:a16="http://schemas.microsoft.com/office/drawing/2014/main" id="{ED111425-0B42-4211-88E5-2D15ADAB2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22" name="Picture 2" descr="Image result for oxygen advantage">
            <a:extLst>
              <a:ext uri="{FF2B5EF4-FFF2-40B4-BE49-F238E27FC236}">
                <a16:creationId xmlns:a16="http://schemas.microsoft.com/office/drawing/2014/main" id="{B9D847CB-EB6B-4D54-A640-9FA26FFC9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541541"/>
            <a:ext cx="1536568" cy="2316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BF1ED9CF-383E-46AC-A9C1-5691B34843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07152" y="707093"/>
            <a:ext cx="8185052" cy="933171"/>
          </a:xfrm>
        </p:spPr>
        <p:txBody>
          <a:bodyPr wrap="square" numCol="1" anchorCtr="0" compatLnSpc="1">
            <a:prstTxWarp prst="textNoShape">
              <a:avLst/>
            </a:prstTxWarp>
            <a:normAutofit fontScale="90000"/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用呼吸练习来模拟高海拔和高强度训练</a:t>
            </a:r>
            <a:endParaRPr lang="en-CA" altLang="en-US" b="1" cap="none" dirty="0">
              <a:solidFill>
                <a:srgbClr val="FF0000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5B9B7EB-D5D8-44ED-950E-6C58D328F16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42822" y="1951348"/>
            <a:ext cx="6975605" cy="5575955"/>
          </a:xfrm>
        </p:spPr>
        <p:txBody>
          <a:bodyPr/>
          <a:lstStyle/>
          <a:p>
            <a:r>
              <a:rPr lang="en-CA" altLang="zh-CN" sz="1800" b="1" dirty="0"/>
              <a:t>The release red blood cells from the spleen, improving aerobic performance</a:t>
            </a:r>
          </a:p>
          <a:p>
            <a:r>
              <a:rPr lang="en-CA" altLang="zh-CN" sz="1800" b="1" dirty="0"/>
              <a:t> A high tolerance to carbon dioxide</a:t>
            </a:r>
          </a:p>
          <a:p>
            <a:r>
              <a:rPr lang="en-CA" altLang="zh-CN" sz="1800" b="1" dirty="0"/>
              <a:t>Reduced stress and fatigue of working muscles</a:t>
            </a:r>
          </a:p>
          <a:p>
            <a:r>
              <a:rPr lang="en-CA" altLang="zh-CN" sz="1800" b="1" dirty="0"/>
              <a:t>Improved psychological preparedness</a:t>
            </a:r>
          </a:p>
          <a:p>
            <a:r>
              <a:rPr lang="en-CA" altLang="zh-CN" sz="1800" b="1" dirty="0"/>
              <a:t>Improved recovery time</a:t>
            </a:r>
          </a:p>
          <a:p>
            <a:r>
              <a:rPr lang="en-CA" altLang="zh-CN" sz="1800" b="1" dirty="0"/>
              <a:t>Reduced lactic acid</a:t>
            </a:r>
          </a:p>
          <a:p>
            <a:r>
              <a:rPr lang="en-CA" altLang="zh-CN" sz="1800" b="1" dirty="0"/>
              <a:t>The ability to maintain fitness during rest of injury</a:t>
            </a:r>
          </a:p>
          <a:p>
            <a:r>
              <a:rPr lang="en-CA" altLang="zh-CN" sz="1800" b="1" dirty="0"/>
              <a:t>Maintenance of these benefits without the need to ravel to high altitudes</a:t>
            </a:r>
            <a:endParaRPr lang="en-CA" altLang="zh-CN" sz="1800" dirty="0"/>
          </a:p>
          <a:p>
            <a:pPr marL="0" indent="0">
              <a:buNone/>
            </a:pPr>
            <a:endParaRPr lang="zh-CN" altLang="en-US" sz="1800" dirty="0"/>
          </a:p>
          <a:p>
            <a:pPr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br>
              <a:rPr lang="zh-CN" altLang="en-US" sz="1800" b="1" dirty="0">
                <a:solidFill>
                  <a:srgbClr val="FF0000"/>
                </a:solidFill>
              </a:rPr>
            </a:br>
            <a:endParaRPr lang="en-CA" altLang="en-US" sz="18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oxygen advantage">
            <a:extLst>
              <a:ext uri="{FF2B5EF4-FFF2-40B4-BE49-F238E27FC236}">
                <a16:creationId xmlns:a16="http://schemas.microsoft.com/office/drawing/2014/main" id="{1D728007-B98D-4E93-AC2F-B89A9C92A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541541"/>
            <a:ext cx="1536568" cy="2316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A02FC5E-9BE9-4F62-B598-F1EF53A9E7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007152" y="707093"/>
            <a:ext cx="8185052" cy="933171"/>
          </a:xfrm>
        </p:spPr>
        <p:txBody>
          <a:bodyPr wrap="square" numCol="1" anchorCtr="0" compatLnSpc="1">
            <a:prstTxWarp prst="textNoShape">
              <a:avLst/>
            </a:prstTxWarp>
            <a:normAutofit fontScale="90000"/>
          </a:bodyPr>
          <a:lstStyle/>
          <a:p>
            <a:pPr algn="l" eaLnBrk="1" hangingPunct="1"/>
            <a:r>
              <a:rPr lang="zh-CN" altLang="en-US" dirty="0">
                <a:solidFill>
                  <a:srgbClr val="FF0000"/>
                </a:solidFill>
              </a:rPr>
              <a:t>用呼吸练习来模拟高海拔和高强度训练</a:t>
            </a:r>
            <a:endParaRPr lang="en-CA" altLang="en-US" b="1" cap="none" dirty="0">
              <a:solidFill>
                <a:srgbClr val="FF00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EE1A6B-DEDE-4CC6-9F36-97CBAD761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766" y="1495982"/>
            <a:ext cx="4542125" cy="5236803"/>
          </a:xfrm>
          <a:prstGeom prst="rect">
            <a:avLst/>
          </a:prstGeom>
        </p:spPr>
      </p:pic>
      <p:pic>
        <p:nvPicPr>
          <p:cNvPr id="11" name="Picture 2" descr="Image result for chinese runners in toronto">
            <a:extLst>
              <a:ext uri="{FF2B5EF4-FFF2-40B4-BE49-F238E27FC236}">
                <a16:creationId xmlns:a16="http://schemas.microsoft.com/office/drawing/2014/main" id="{A1F25373-58BA-42C5-ADA9-8C9A34A25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367652" cy="155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59518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ronman Yang Zhao.potx" id="{EA204BEB-42BD-49AD-B500-86230EE0399C}" vid="{BBEF353C-9972-4CA5-99B3-5B0DC0005DD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509</TotalTime>
  <Words>451</Words>
  <Application>Microsoft Office PowerPoint</Application>
  <PresentationFormat>Widescreen</PresentationFormat>
  <Paragraphs>70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Vapor Trail</vt:lpstr>
      <vt:lpstr>PowerPoint Presentation</vt:lpstr>
      <vt:lpstr>Disclaimer </vt:lpstr>
      <vt:lpstr>Do we really need a training for breathing?  </vt:lpstr>
      <vt:lpstr>跑步呼吸基础 </vt:lpstr>
      <vt:lpstr>跑步呼吸方法之奇数呼吸法 </vt:lpstr>
      <vt:lpstr>跑步呼吸方法之太极呼吸法 </vt:lpstr>
      <vt:lpstr>用鼻子来呼吸, Why? </vt:lpstr>
      <vt:lpstr>用呼吸练习来模拟高海拔和高强度训练</vt:lpstr>
      <vt:lpstr>用呼吸练习来模拟高海拔和高强度训练</vt:lpstr>
      <vt:lpstr>其它的呼吸训练 - Box Breathing</vt:lpstr>
      <vt:lpstr>其它的呼吸训练 - Wim Hof method</vt:lpstr>
      <vt:lpstr>其它的呼吸训练 - Meditation</vt:lpstr>
      <vt:lpstr>呼吸训练的极限</vt:lpstr>
      <vt:lpstr>Bonus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GlennZhao</dc:creator>
  <cp:lastModifiedBy>Unknown User</cp:lastModifiedBy>
  <cp:revision>71</cp:revision>
  <dcterms:created xsi:type="dcterms:W3CDTF">2018-12-07T02:34:48Z</dcterms:created>
  <dcterms:modified xsi:type="dcterms:W3CDTF">2019-03-23T20:35:30Z</dcterms:modified>
</cp:coreProperties>
</file>

<file path=docProps/thumbnail.jpeg>
</file>